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4" r:id="rId5"/>
    <p:sldId id="265" r:id="rId6"/>
    <p:sldId id="259" r:id="rId7"/>
    <p:sldId id="262" r:id="rId8"/>
    <p:sldId id="263" r:id="rId9"/>
    <p:sldId id="266" r:id="rId10"/>
    <p:sldId id="267" r:id="rId11"/>
    <p:sldId id="268" r:id="rId12"/>
    <p:sldId id="257" r:id="rId13"/>
    <p:sldId id="261" r:id="rId14"/>
    <p:sldId id="271"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207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10B24A-7C21-43A1-9E04-7FCBADCE6A9F}"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372913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10B24A-7C21-43A1-9E04-7FCBADCE6A9F}"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27151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10B24A-7C21-43A1-9E04-7FCBADCE6A9F}"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392749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10B24A-7C21-43A1-9E04-7FCBADCE6A9F}"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26035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0B24A-7C21-43A1-9E04-7FCBADCE6A9F}"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212597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10B24A-7C21-43A1-9E04-7FCBADCE6A9F}"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318000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10B24A-7C21-43A1-9E04-7FCBADCE6A9F}" type="datetimeFigureOut">
              <a:rPr lang="en-GB" smtClean="0"/>
              <a:t>13/01/2022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192512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10B24A-7C21-43A1-9E04-7FCBADCE6A9F}" type="datetimeFigureOut">
              <a:rPr lang="en-GB" smtClean="0"/>
              <a:t>13/01/2022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203899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0B24A-7C21-43A1-9E04-7FCBADCE6A9F}" type="datetimeFigureOut">
              <a:rPr lang="en-GB" smtClean="0"/>
              <a:t>13/01/2022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86302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0B24A-7C21-43A1-9E04-7FCBADCE6A9F}"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55041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0B24A-7C21-43A1-9E04-7FCBADCE6A9F}"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1279F-1354-43C1-8415-C901CCC14087}" type="slidenum">
              <a:rPr lang="en-GB" smtClean="0"/>
              <a:t>‹#›</a:t>
            </a:fld>
            <a:endParaRPr lang="en-GB"/>
          </a:p>
        </p:txBody>
      </p:sp>
    </p:spTree>
    <p:extLst>
      <p:ext uri="{BB962C8B-B14F-4D97-AF65-F5344CB8AC3E}">
        <p14:creationId xmlns:p14="http://schemas.microsoft.com/office/powerpoint/2010/main" val="332788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0B24A-7C21-43A1-9E04-7FCBADCE6A9F}" type="datetimeFigureOut">
              <a:rPr lang="en-GB" smtClean="0"/>
              <a:t>13/01/2022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1279F-1354-43C1-8415-C901CCC14087}" type="slidenum">
              <a:rPr lang="en-GB" smtClean="0"/>
              <a:t>‹#›</a:t>
            </a:fld>
            <a:endParaRPr lang="en-GB"/>
          </a:p>
        </p:txBody>
      </p:sp>
    </p:spTree>
    <p:extLst>
      <p:ext uri="{BB962C8B-B14F-4D97-AF65-F5344CB8AC3E}">
        <p14:creationId xmlns:p14="http://schemas.microsoft.com/office/powerpoint/2010/main" val="143624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dhariwal@nshprimary.co.uk"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arobinson@nshprimary.co.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dhariwal@nshprimary.co.uk" TargetMode="External"/><Relationship Id="rId2" Type="http://schemas.openxmlformats.org/officeDocument/2006/relationships/hyperlink" Target="mailto:arobinson@nshprimary.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551982402"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amly.co/blog/helen-williams-spatial-reaso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ew Scotland Hill Primary School &amp;amp; Nursery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New Scotland Hill Primary School &amp;amp; Nursery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9902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87624" y="2132856"/>
            <a:ext cx="8063681" cy="4401205"/>
          </a:xfrm>
          <a:prstGeom prst="rect">
            <a:avLst/>
          </a:prstGeom>
          <a:noFill/>
        </p:spPr>
        <p:txBody>
          <a:bodyPr wrap="square" rtlCol="0">
            <a:spAutoFit/>
          </a:bodyPr>
          <a:lstStyle/>
          <a:p>
            <a:pPr algn="ctr"/>
            <a:r>
              <a:rPr lang="en-GB" sz="2800" b="1" dirty="0" smtClean="0"/>
              <a:t>Maths in the Early Years (and beyond!) at New Scotland Hill Primary School And Nursery</a:t>
            </a:r>
          </a:p>
          <a:p>
            <a:pPr algn="ctr"/>
            <a:endParaRPr lang="en-GB" sz="2800" dirty="0" smtClean="0"/>
          </a:p>
          <a:p>
            <a:pPr algn="ctr"/>
            <a:r>
              <a:rPr lang="en-GB" sz="2800" dirty="0" smtClean="0"/>
              <a:t>EYFS Lead: Sandeep </a:t>
            </a:r>
            <a:r>
              <a:rPr lang="en-GB" sz="2800" dirty="0" err="1" smtClean="0"/>
              <a:t>Dhariwal</a:t>
            </a:r>
            <a:r>
              <a:rPr lang="en-GB" sz="2800" dirty="0" smtClean="0"/>
              <a:t>  </a:t>
            </a:r>
            <a:r>
              <a:rPr lang="en-GB" sz="2800" b="1" dirty="0" smtClean="0">
                <a:hlinkClick r:id="rId3"/>
              </a:rPr>
              <a:t>sdhariwal@nshprimary.co.uk</a:t>
            </a:r>
            <a:endParaRPr lang="en-GB" sz="2800" b="1" dirty="0" smtClean="0"/>
          </a:p>
          <a:p>
            <a:pPr algn="ctr"/>
            <a:endParaRPr lang="en-GB" sz="2800" b="1" dirty="0"/>
          </a:p>
          <a:p>
            <a:pPr algn="ctr"/>
            <a:r>
              <a:rPr lang="en-GB" sz="2800" dirty="0" smtClean="0"/>
              <a:t>Maths Standards Lead: Anneke Robinson</a:t>
            </a:r>
          </a:p>
          <a:p>
            <a:pPr algn="ctr"/>
            <a:r>
              <a:rPr lang="en-GB" sz="2800" b="1" dirty="0" smtClean="0">
                <a:hlinkClick r:id="rId4"/>
              </a:rPr>
              <a:t>arobinson@nshprimary.co.uk</a:t>
            </a:r>
            <a:endParaRPr lang="en-GB" sz="2800" b="1" dirty="0" smtClean="0"/>
          </a:p>
          <a:p>
            <a:pPr algn="ctr"/>
            <a:endParaRPr lang="en-GB" sz="2800" b="1" dirty="0" smtClean="0"/>
          </a:p>
          <a:p>
            <a:pPr algn="ctr"/>
            <a:endParaRPr lang="en-GB" sz="2800" dirty="0"/>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416" y="160338"/>
            <a:ext cx="2520280" cy="1910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160338"/>
            <a:ext cx="2656376" cy="19725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52" r="24016"/>
          <a:stretch/>
        </p:blipFill>
        <p:spPr bwMode="auto">
          <a:xfrm>
            <a:off x="307973" y="2605266"/>
            <a:ext cx="147014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936322">
            <a:off x="196328" y="5069524"/>
            <a:ext cx="2231824" cy="14786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08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1"/>
            <a:ext cx="9108504" cy="641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81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087612" cy="563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90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2" y="0"/>
            <a:ext cx="8928992" cy="1143000"/>
          </a:xfrm>
        </p:spPr>
        <p:txBody>
          <a:bodyPr>
            <a:normAutofit fontScale="90000"/>
          </a:bodyPr>
          <a:lstStyle/>
          <a:p>
            <a:r>
              <a:rPr lang="en-GB" sz="4000" dirty="0" smtClean="0">
                <a:solidFill>
                  <a:srgbClr val="FF0000"/>
                </a:solidFill>
              </a:rPr>
              <a:t>“That’s not how I learnt to do it at school.” </a:t>
            </a:r>
            <a:endParaRPr lang="en-GB" sz="4000" dirty="0">
              <a:solidFill>
                <a:srgbClr val="FF0000"/>
              </a:solidFill>
            </a:endParaRPr>
          </a:p>
        </p:txBody>
      </p:sp>
      <p:pic>
        <p:nvPicPr>
          <p:cNvPr id="2050" name="Picture 2" descr="Maths and parents - The fears that don&amp;#39;t add 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615426"/>
            <a:ext cx="1796760" cy="1225390"/>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664" y="908720"/>
            <a:ext cx="8979280" cy="5078313"/>
          </a:xfrm>
          <a:prstGeom prst="rect">
            <a:avLst/>
          </a:prstGeom>
          <a:noFill/>
        </p:spPr>
        <p:txBody>
          <a:bodyPr wrap="square" rtlCol="0">
            <a:spAutoFit/>
          </a:bodyPr>
          <a:lstStyle/>
          <a:p>
            <a:r>
              <a:rPr lang="en-GB" dirty="0" smtClean="0"/>
              <a:t>Us neither! Maths has changed </a:t>
            </a:r>
            <a:r>
              <a:rPr lang="en-GB" b="1" dirty="0" smtClean="0"/>
              <a:t>hugely</a:t>
            </a:r>
            <a:r>
              <a:rPr lang="en-GB" dirty="0" smtClean="0"/>
              <a:t> since we were in school – even the teachers are having to learn how to teach with </a:t>
            </a:r>
            <a:r>
              <a:rPr lang="en-GB" b="1" dirty="0" smtClean="0"/>
              <a:t>mastery </a:t>
            </a:r>
            <a:r>
              <a:rPr lang="en-GB" dirty="0" smtClean="0"/>
              <a:t>in mind.   </a:t>
            </a:r>
          </a:p>
          <a:p>
            <a:endParaRPr lang="en-GB" dirty="0"/>
          </a:p>
          <a:p>
            <a:r>
              <a:rPr lang="en-GB" dirty="0" smtClean="0"/>
              <a:t>When we learn by memorising a formula, we can get the correct answer, but often struggle to apply the maths in real life situations. The mastery approach aims to support children in applying the maths in different situations. </a:t>
            </a:r>
          </a:p>
          <a:p>
            <a:endParaRPr lang="en-GB" dirty="0"/>
          </a:p>
          <a:p>
            <a:r>
              <a:rPr lang="en-GB" dirty="0" smtClean="0"/>
              <a:t>We promise there will be moments where you wonder, “Why haven’t they taught her the bus stop method yet?” or think, “My teacher taught me to divide by the bottom and times by the top and I could do it.” However, there are reasons we teach the children how to partition for division in Year 4 before moving onto the bus stop method in Year 5 (so they can divide efficiently without depending on written methods unless required) or to find the part of the fraction (the denominator) using a bar model before multiplying it – so they understand what their answer means.</a:t>
            </a:r>
          </a:p>
          <a:p>
            <a:endParaRPr lang="en-GB" dirty="0"/>
          </a:p>
          <a:p>
            <a:r>
              <a:rPr lang="en-GB" dirty="0" smtClean="0"/>
              <a:t>If you have any concerns (throughout your child’s school career) please get in touch with the class teacher – who will be happy to explain the thinking behind the way the maths is being taught, or the way in which you can help support your child at home. </a:t>
            </a:r>
            <a:endParaRPr lang="en-GB" dirty="0"/>
          </a:p>
        </p:txBody>
      </p:sp>
    </p:spTree>
    <p:extLst>
      <p:ext uri="{BB962C8B-B14F-4D97-AF65-F5344CB8AC3E}">
        <p14:creationId xmlns:p14="http://schemas.microsoft.com/office/powerpoint/2010/main" val="147921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4330824" cy="1143000"/>
          </a:xfrm>
        </p:spPr>
        <p:txBody>
          <a:bodyPr>
            <a:normAutofit fontScale="90000"/>
          </a:bodyPr>
          <a:lstStyle/>
          <a:p>
            <a:r>
              <a:rPr lang="en-GB" dirty="0" smtClean="0">
                <a:solidFill>
                  <a:srgbClr val="FF0000"/>
                </a:solidFill>
              </a:rPr>
              <a:t>“I wasn’t good at maths at school, either.” </a:t>
            </a:r>
            <a:endParaRPr lang="en-GB" dirty="0">
              <a:solidFill>
                <a:srgbClr val="FF0000"/>
              </a:solidFill>
            </a:endParaRPr>
          </a:p>
        </p:txBody>
      </p:sp>
      <p:sp>
        <p:nvSpPr>
          <p:cNvPr id="3" name="Content Placeholder 2"/>
          <p:cNvSpPr>
            <a:spLocks noGrp="1"/>
          </p:cNvSpPr>
          <p:nvPr>
            <p:ph idx="1"/>
          </p:nvPr>
        </p:nvSpPr>
        <p:spPr>
          <a:xfrm>
            <a:off x="467544" y="2132856"/>
            <a:ext cx="8229600" cy="4525963"/>
          </a:xfrm>
        </p:spPr>
        <p:txBody>
          <a:bodyPr>
            <a:normAutofit fontScale="92500" lnSpcReduction="20000"/>
          </a:bodyPr>
          <a:lstStyle/>
          <a:p>
            <a:pPr marL="0" indent="0" algn="ctr">
              <a:buNone/>
            </a:pPr>
            <a:r>
              <a:rPr lang="en-GB" dirty="0" smtClean="0"/>
              <a:t>Please never say this to your child. </a:t>
            </a:r>
          </a:p>
          <a:p>
            <a:pPr marL="0" indent="0">
              <a:buNone/>
            </a:pPr>
            <a:endParaRPr lang="en-GB" dirty="0"/>
          </a:p>
          <a:p>
            <a:pPr marL="0" indent="0">
              <a:buNone/>
            </a:pPr>
            <a:r>
              <a:rPr lang="en-GB" dirty="0" smtClean="0"/>
              <a:t>It suggests to them that some people are ‘just good at maths’. Through a mastery approach, every child should be able to access the maths they are being taught, with understanding.  No one is a born mathematician – their previous experiences with maths will play a major role in their ability to access the maths being taught and our teachers are there to go at your child’s pace and support them where they are. </a:t>
            </a:r>
            <a:endParaRPr lang="en-GB" dirty="0"/>
          </a:p>
        </p:txBody>
      </p:sp>
      <p:pic>
        <p:nvPicPr>
          <p:cNvPr id="6146" name="Picture 2" descr="There&amp;#39;s No Such Thing as Being Bad at Math: How Neuroscience Is Changing  the Equation | EdSurge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831" y="116633"/>
            <a:ext cx="4333689" cy="175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7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“My child can already count to 100.”</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GB" dirty="0" smtClean="0"/>
          </a:p>
          <a:p>
            <a:pPr marL="0" indent="0">
              <a:buNone/>
            </a:pPr>
            <a:r>
              <a:rPr lang="en-GB" dirty="0" smtClean="0"/>
              <a:t>If your child is able to count above 20 (the children count to 20 in Reception) we will support them by encouraging them to go ‘deeper’ rather than ‘higher’. This will be through pattern spotting, understanding the relationships between the numbers to 10, applying their understanding in other situations, looking for number neighbours, using subtraction and addition interchangeable and discussing their understanding of the maths, as examples.</a:t>
            </a:r>
          </a:p>
          <a:p>
            <a:pPr marL="0" indent="0">
              <a:buNone/>
            </a:pPr>
            <a:endParaRPr lang="en-GB" dirty="0"/>
          </a:p>
          <a:p>
            <a:pPr marL="0" indent="0">
              <a:buNone/>
            </a:pPr>
            <a:r>
              <a:rPr lang="en-GB" dirty="0" smtClean="0"/>
              <a:t>We won’t stretch them by encouraging them to count higher, instead they will be challenged within the curriculum content for their year group. </a:t>
            </a:r>
            <a:endParaRPr lang="en-GB" dirty="0"/>
          </a:p>
        </p:txBody>
      </p:sp>
    </p:spTree>
    <p:extLst>
      <p:ext uri="{BB962C8B-B14F-4D97-AF65-F5344CB8AC3E}">
        <p14:creationId xmlns:p14="http://schemas.microsoft.com/office/powerpoint/2010/main" val="387511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 us? </a:t>
            </a:r>
            <a:endParaRPr lang="en-GB" dirty="0"/>
          </a:p>
        </p:txBody>
      </p:sp>
      <p:sp>
        <p:nvSpPr>
          <p:cNvPr id="3" name="Content Placeholder 2"/>
          <p:cNvSpPr>
            <a:spLocks noGrp="1"/>
          </p:cNvSpPr>
          <p:nvPr>
            <p:ph idx="1"/>
          </p:nvPr>
        </p:nvSpPr>
        <p:spPr/>
        <p:txBody>
          <a:bodyPr/>
          <a:lstStyle/>
          <a:p>
            <a:pPr>
              <a:buFontTx/>
              <a:buChar char="-"/>
            </a:pPr>
            <a:r>
              <a:rPr lang="en-GB" dirty="0" smtClean="0"/>
              <a:t>Play games with your children: </a:t>
            </a:r>
          </a:p>
          <a:p>
            <a:pPr marL="0" indent="0">
              <a:buNone/>
            </a:pPr>
            <a:r>
              <a:rPr lang="en-GB" dirty="0" smtClean="0"/>
              <a:t>Bunny ears, Kim’s game, counting games, board games, card games, treasure hunts – you name it, these all help with your child’s mathematical development. </a:t>
            </a:r>
            <a:endParaRPr lang="en-GB" dirty="0"/>
          </a:p>
        </p:txBody>
      </p:sp>
    </p:spTree>
    <p:extLst>
      <p:ext uri="{BB962C8B-B14F-4D97-AF65-F5344CB8AC3E}">
        <p14:creationId xmlns:p14="http://schemas.microsoft.com/office/powerpoint/2010/main" val="26172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1143000"/>
          </a:xfrm>
        </p:spPr>
        <p:txBody>
          <a:bodyPr/>
          <a:lstStyle/>
          <a:p>
            <a:r>
              <a:rPr lang="en-GB" dirty="0" smtClean="0"/>
              <a:t>Any Questions?</a:t>
            </a:r>
            <a:endParaRPr lang="en-GB" dirty="0"/>
          </a:p>
        </p:txBody>
      </p:sp>
      <p:sp>
        <p:nvSpPr>
          <p:cNvPr id="3" name="Content Placeholder 1"/>
          <p:cNvSpPr>
            <a:spLocks noGrp="1"/>
          </p:cNvSpPr>
          <p:nvPr>
            <p:ph idx="1"/>
          </p:nvPr>
        </p:nvSpPr>
        <p:spPr>
          <a:xfrm>
            <a:off x="457200" y="1481138"/>
            <a:ext cx="8229600" cy="4525962"/>
          </a:xfrm>
        </p:spPr>
        <p:txBody>
          <a:bodyPr>
            <a:normAutofit/>
          </a:bodyPr>
          <a:lstStyle/>
          <a:p>
            <a:pPr marL="109728" indent="0" eaLnBrk="1" fontAlgn="auto" hangingPunct="1">
              <a:spcAft>
                <a:spcPts val="0"/>
              </a:spcAft>
              <a:buNone/>
              <a:defRPr/>
            </a:pPr>
            <a:endParaRPr lang="en-US" sz="2400" dirty="0" smtClean="0">
              <a:cs typeface="Arial" panose="020B0604020202020204" pitchFamily="34" charset="0"/>
            </a:endParaRPr>
          </a:p>
          <a:p>
            <a:pPr marL="109728" indent="0" eaLnBrk="1" fontAlgn="auto" hangingPunct="1">
              <a:spcAft>
                <a:spcPts val="0"/>
              </a:spcAft>
              <a:buNone/>
              <a:defRPr/>
            </a:pPr>
            <a:r>
              <a:rPr lang="en-US" sz="2400" dirty="0" smtClean="0">
                <a:cs typeface="Arial" panose="020B0604020202020204" pitchFamily="34" charset="0"/>
              </a:rPr>
              <a:t>We hope you have found this presentation useful. </a:t>
            </a:r>
          </a:p>
          <a:p>
            <a:pPr marL="109728" indent="0" eaLnBrk="1" fontAlgn="auto" hangingPunct="1">
              <a:spcAft>
                <a:spcPts val="0"/>
              </a:spcAft>
              <a:buNone/>
              <a:defRPr/>
            </a:pPr>
            <a:r>
              <a:rPr lang="en-US" sz="2400" dirty="0" smtClean="0">
                <a:cs typeface="Arial" panose="020B0604020202020204" pitchFamily="34" charset="0"/>
              </a:rPr>
              <a:t>If </a:t>
            </a:r>
            <a:r>
              <a:rPr lang="en-US" sz="2400" dirty="0" smtClean="0">
                <a:cs typeface="Arial" panose="020B0604020202020204" pitchFamily="34" charset="0"/>
              </a:rPr>
              <a:t>you would like more information </a:t>
            </a:r>
            <a:r>
              <a:rPr lang="en-US" sz="2400" dirty="0" smtClean="0">
                <a:cs typeface="Arial" panose="020B0604020202020204" pitchFamily="34" charset="0"/>
              </a:rPr>
              <a:t>please </a:t>
            </a:r>
            <a:r>
              <a:rPr lang="en-US" sz="2400" dirty="0" smtClean="0">
                <a:cs typeface="Arial" panose="020B0604020202020204" pitchFamily="34" charset="0"/>
              </a:rPr>
              <a:t>feel free to contact your child’s teacher or </a:t>
            </a:r>
            <a:r>
              <a:rPr lang="en-US" sz="2400" dirty="0" smtClean="0">
                <a:cs typeface="Arial" panose="020B0604020202020204" pitchFamily="34" charset="0"/>
              </a:rPr>
              <a:t>Mrs. Robinson (Maths Lead).</a:t>
            </a:r>
          </a:p>
          <a:p>
            <a:pPr marL="365760" indent="-256032" eaLnBrk="1" fontAlgn="auto" hangingPunct="1">
              <a:spcAft>
                <a:spcPts val="0"/>
              </a:spcAft>
              <a:buFont typeface="Wingdings 3"/>
              <a:buChar char=""/>
              <a:defRPr/>
            </a:pPr>
            <a:endParaRPr lang="en-US" sz="2400" dirty="0" smtClean="0">
              <a:cs typeface="Arial" panose="020B0604020202020204" pitchFamily="34" charset="0"/>
            </a:endParaRPr>
          </a:p>
          <a:p>
            <a:pPr marL="109728" indent="0" eaLnBrk="1" fontAlgn="auto" hangingPunct="1">
              <a:spcAft>
                <a:spcPts val="0"/>
              </a:spcAft>
              <a:buFont typeface="Wingdings 3"/>
              <a:buNone/>
              <a:defRPr/>
            </a:pPr>
            <a:r>
              <a:rPr lang="en-US" sz="2400" dirty="0" smtClean="0">
                <a:cs typeface="Arial" panose="020B0604020202020204" pitchFamily="34" charset="0"/>
                <a:hlinkClick r:id="rId2"/>
              </a:rPr>
              <a:t>arobinson@nshprimary.co.uk</a:t>
            </a:r>
            <a:endParaRPr lang="en-US" sz="2400" dirty="0" smtClean="0">
              <a:cs typeface="Arial" panose="020B0604020202020204" pitchFamily="34" charset="0"/>
            </a:endParaRPr>
          </a:p>
          <a:p>
            <a:pPr marL="109728" indent="0" eaLnBrk="1" fontAlgn="auto" hangingPunct="1">
              <a:spcAft>
                <a:spcPts val="0"/>
              </a:spcAft>
              <a:buFont typeface="Wingdings 3"/>
              <a:buNone/>
              <a:defRPr/>
            </a:pPr>
            <a:r>
              <a:rPr lang="en-US" sz="2400" dirty="0" smtClean="0">
                <a:cs typeface="Arial" panose="020B0604020202020204" pitchFamily="34" charset="0"/>
                <a:hlinkClick r:id="rId3"/>
              </a:rPr>
              <a:t>sdhariwal@nshprimary.co.uk</a:t>
            </a:r>
            <a:endParaRPr lang="en-US" sz="2400" dirty="0" smtClean="0">
              <a:cs typeface="Arial" panose="020B0604020202020204" pitchFamily="34" charset="0"/>
            </a:endParaRP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GB" dirty="0"/>
          </a:p>
        </p:txBody>
      </p:sp>
    </p:spTree>
    <p:extLst>
      <p:ext uri="{BB962C8B-B14F-4D97-AF65-F5344CB8AC3E}">
        <p14:creationId xmlns:p14="http://schemas.microsoft.com/office/powerpoint/2010/main" val="159704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big change</a:t>
            </a:r>
            <a:endParaRPr lang="en-GB" dirty="0"/>
          </a:p>
        </p:txBody>
      </p:sp>
      <p:sp>
        <p:nvSpPr>
          <p:cNvPr id="3" name="Content Placeholder 2"/>
          <p:cNvSpPr>
            <a:spLocks noGrp="1"/>
          </p:cNvSpPr>
          <p:nvPr>
            <p:ph idx="1"/>
          </p:nvPr>
        </p:nvSpPr>
        <p:spPr/>
        <p:txBody>
          <a:bodyPr/>
          <a:lstStyle/>
          <a:p>
            <a:pPr marL="0" indent="0">
              <a:buNone/>
            </a:pPr>
            <a:r>
              <a:rPr lang="en-GB" b="1" dirty="0" smtClean="0"/>
              <a:t>New framework sees changes to maths: </a:t>
            </a:r>
          </a:p>
          <a:p>
            <a:pPr>
              <a:buFontTx/>
              <a:buChar char="-"/>
            </a:pPr>
            <a:r>
              <a:rPr lang="en-GB" dirty="0" smtClean="0"/>
              <a:t>Developing a strong grounding in number – a building block to further maths.</a:t>
            </a:r>
          </a:p>
          <a:p>
            <a:pPr>
              <a:buFontTx/>
              <a:buChar char="-"/>
            </a:pPr>
            <a:r>
              <a:rPr lang="en-GB" dirty="0" smtClean="0"/>
              <a:t>Developing a deep understanding of the numbers to 10. </a:t>
            </a:r>
          </a:p>
          <a:p>
            <a:pPr>
              <a:buFontTx/>
              <a:buChar char="-"/>
            </a:pPr>
            <a:r>
              <a:rPr lang="en-GB" dirty="0" smtClean="0"/>
              <a:t>Developing </a:t>
            </a:r>
            <a:r>
              <a:rPr lang="en-GB" dirty="0" err="1" smtClean="0"/>
              <a:t>spacial</a:t>
            </a:r>
            <a:r>
              <a:rPr lang="en-GB" dirty="0" smtClean="0"/>
              <a:t> and reasoning skills across the year. </a:t>
            </a:r>
          </a:p>
          <a:p>
            <a:pPr>
              <a:buFontTx/>
              <a:buChar char="-"/>
            </a:pPr>
            <a:r>
              <a:rPr lang="en-GB" dirty="0" smtClean="0"/>
              <a:t>Developing positive attitudes to maths</a:t>
            </a:r>
          </a:p>
          <a:p>
            <a:pPr marL="0" indent="0">
              <a:buNone/>
            </a:pPr>
            <a:endParaRPr lang="en-GB" dirty="0"/>
          </a:p>
        </p:txBody>
      </p:sp>
      <p:sp>
        <p:nvSpPr>
          <p:cNvPr id="4" name="AutoShape 2" descr="Changes to the EYFS 2021 | early years alli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hanges to the EYFS 2021 | early years alli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Changes to the EYFS 2021 | early years alli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000" y="312738"/>
            <a:ext cx="2711801" cy="118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1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3501008"/>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Number</a:t>
            </a:r>
            <a:endParaRPr lang="en-GB" dirty="0"/>
          </a:p>
        </p:txBody>
      </p:sp>
      <p:sp>
        <p:nvSpPr>
          <p:cNvPr id="3" name="Content Placeholder 2"/>
          <p:cNvSpPr>
            <a:spLocks noGrp="1"/>
          </p:cNvSpPr>
          <p:nvPr>
            <p:ph idx="1"/>
          </p:nvPr>
        </p:nvSpPr>
        <p:spPr>
          <a:xfrm>
            <a:off x="457200" y="1600200"/>
            <a:ext cx="5939001" cy="4525963"/>
          </a:xfrm>
        </p:spPr>
        <p:txBody>
          <a:bodyPr>
            <a:normAutofit fontScale="92500"/>
          </a:bodyPr>
          <a:lstStyle/>
          <a:p>
            <a:pPr>
              <a:buFontTx/>
              <a:buChar char="-"/>
            </a:pPr>
            <a:r>
              <a:rPr lang="en-GB" dirty="0" smtClean="0"/>
              <a:t> A strong </a:t>
            </a:r>
            <a:r>
              <a:rPr lang="en-GB" b="1" dirty="0" smtClean="0"/>
              <a:t>grounding </a:t>
            </a:r>
            <a:r>
              <a:rPr lang="en-GB" dirty="0" smtClean="0"/>
              <a:t>in number. </a:t>
            </a:r>
          </a:p>
          <a:p>
            <a:pPr>
              <a:buFontTx/>
              <a:buChar char="-"/>
            </a:pPr>
            <a:r>
              <a:rPr lang="en-GB" dirty="0"/>
              <a:t> </a:t>
            </a:r>
            <a:r>
              <a:rPr lang="en-GB" dirty="0" smtClean="0"/>
              <a:t>A deep understanding of the numbers </a:t>
            </a:r>
            <a:r>
              <a:rPr lang="en-GB" b="1" dirty="0" smtClean="0"/>
              <a:t>1 to 10. </a:t>
            </a:r>
          </a:p>
          <a:p>
            <a:pPr>
              <a:buFontTx/>
              <a:buChar char="-"/>
            </a:pPr>
            <a:r>
              <a:rPr lang="en-GB" dirty="0"/>
              <a:t> </a:t>
            </a:r>
            <a:r>
              <a:rPr lang="en-GB" b="1" dirty="0" smtClean="0"/>
              <a:t>Mastering number </a:t>
            </a:r>
            <a:r>
              <a:rPr lang="en-GB" dirty="0" smtClean="0"/>
              <a:t>or Number Sense: 15 minutes a day – following a programme by The National Centre For Excellence In Teaching Mathematics (NCETM). </a:t>
            </a:r>
            <a:r>
              <a:rPr lang="en-GB" dirty="0" smtClean="0">
                <a:hlinkClick r:id="rId3"/>
              </a:rPr>
              <a:t>https://vimeo.com/551982402</a:t>
            </a:r>
            <a:endParaRPr lang="en-GB" dirty="0" smtClean="0"/>
          </a:p>
          <a:p>
            <a:pPr>
              <a:buFontTx/>
              <a:buChar char="-"/>
            </a:pPr>
            <a:endParaRPr lang="en-GB" dirty="0" smtClean="0"/>
          </a:p>
        </p:txBody>
      </p:sp>
      <p:pic>
        <p:nvPicPr>
          <p:cNvPr id="5122" name="Picture 2" descr="20-Bead Sensory Rekenrek - Count to 20 - Learning Resour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88640"/>
            <a:ext cx="3000367" cy="14908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Ten Frame - Class Play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descr="Free Printable Ten Frame &amp;amp; Games | Orison Orch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403" y="142082"/>
            <a:ext cx="3592597" cy="155679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Numicon Shapes 1-10 - EYFS Maths from Early Years Resources 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Numicon Shapes 1-10 - EYFS Maths from Early Years Resources U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969" y="5157192"/>
            <a:ext cx="2689475" cy="190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2680" y="1706864"/>
            <a:ext cx="2109957" cy="248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9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Counting Principles</a:t>
            </a:r>
            <a:endParaRPr lang="en-GB" b="1" dirty="0"/>
          </a:p>
        </p:txBody>
      </p:sp>
      <p:sp>
        <p:nvSpPr>
          <p:cNvPr id="3" name="Content Placeholder 2"/>
          <p:cNvSpPr>
            <a:spLocks noGrp="1"/>
          </p:cNvSpPr>
          <p:nvPr>
            <p:ph idx="1"/>
          </p:nvPr>
        </p:nvSpPr>
        <p:spPr>
          <a:xfrm>
            <a:off x="467544" y="2204864"/>
            <a:ext cx="8229600" cy="4525963"/>
          </a:xfrm>
        </p:spPr>
        <p:txBody>
          <a:bodyPr/>
          <a:lstStyle/>
          <a:p>
            <a:pPr marL="0" indent="0" algn="ctr">
              <a:buNone/>
            </a:pPr>
            <a:r>
              <a:rPr lang="en-GB" dirty="0" smtClean="0"/>
              <a:t>The One-One Principle</a:t>
            </a:r>
          </a:p>
          <a:p>
            <a:pPr marL="0" indent="0" algn="ctr">
              <a:buNone/>
            </a:pPr>
            <a:r>
              <a:rPr lang="en-GB" dirty="0" smtClean="0"/>
              <a:t>The Stable-Order Principle</a:t>
            </a:r>
          </a:p>
          <a:p>
            <a:pPr marL="0" indent="0" algn="ctr">
              <a:buNone/>
            </a:pPr>
            <a:r>
              <a:rPr lang="en-GB" dirty="0" smtClean="0"/>
              <a:t>The Cardinal Principle</a:t>
            </a:r>
          </a:p>
          <a:p>
            <a:pPr marL="0" indent="0" algn="ctr">
              <a:buNone/>
            </a:pPr>
            <a:r>
              <a:rPr lang="en-GB" dirty="0" smtClean="0"/>
              <a:t>The Abstraction Principle</a:t>
            </a:r>
          </a:p>
          <a:p>
            <a:pPr marL="0" indent="0" algn="ctr">
              <a:buNone/>
            </a:pPr>
            <a:r>
              <a:rPr lang="en-GB" dirty="0" smtClean="0"/>
              <a:t>The Order-Irrelevance Principle</a:t>
            </a:r>
          </a:p>
          <a:p>
            <a:pPr marL="0" indent="0">
              <a:buNone/>
            </a:pPr>
            <a:endParaRPr lang="en-GB" dirty="0"/>
          </a:p>
        </p:txBody>
      </p:sp>
    </p:spTree>
    <p:extLst>
      <p:ext uri="{BB962C8B-B14F-4D97-AF65-F5344CB8AC3E}">
        <p14:creationId xmlns:p14="http://schemas.microsoft.com/office/powerpoint/2010/main" val="109935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0859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57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Spacial</a:t>
            </a:r>
            <a:r>
              <a:rPr lang="en-GB" dirty="0" smtClean="0"/>
              <a:t> Reasoning</a:t>
            </a:r>
            <a:endParaRPr lang="en-GB" dirty="0"/>
          </a:p>
        </p:txBody>
      </p:sp>
      <p:sp>
        <p:nvSpPr>
          <p:cNvPr id="3" name="Content Placeholder 2"/>
          <p:cNvSpPr>
            <a:spLocks noGrp="1"/>
          </p:cNvSpPr>
          <p:nvPr>
            <p:ph idx="1"/>
          </p:nvPr>
        </p:nvSpPr>
        <p:spPr>
          <a:xfrm>
            <a:off x="395536" y="1268760"/>
            <a:ext cx="8229600" cy="5184576"/>
          </a:xfrm>
        </p:spPr>
        <p:txBody>
          <a:bodyPr>
            <a:normAutofit fontScale="85000" lnSpcReduction="20000"/>
          </a:bodyPr>
          <a:lstStyle/>
          <a:p>
            <a:pPr marL="0" indent="0">
              <a:buNone/>
            </a:pPr>
            <a:r>
              <a:rPr lang="en-GB" dirty="0" err="1" smtClean="0"/>
              <a:t>Spacial</a:t>
            </a:r>
            <a:r>
              <a:rPr lang="en-GB" dirty="0" smtClean="0"/>
              <a:t> reasoning is an understanding of how things (including ourselves) move and interact in relation to the physical space around them. </a:t>
            </a:r>
          </a:p>
          <a:p>
            <a:pPr marL="0" indent="0">
              <a:buNone/>
            </a:pPr>
            <a:endParaRPr lang="en-GB" dirty="0"/>
          </a:p>
          <a:p>
            <a:pPr marL="0" indent="0">
              <a:buNone/>
            </a:pPr>
            <a:r>
              <a:rPr lang="en-GB" dirty="0" smtClean="0"/>
              <a:t>There is an increasing body of research supporting the importance of early </a:t>
            </a:r>
            <a:r>
              <a:rPr lang="en-GB" dirty="0" err="1" smtClean="0"/>
              <a:t>spacial</a:t>
            </a:r>
            <a:r>
              <a:rPr lang="en-GB" dirty="0" smtClean="0"/>
              <a:t> reasoning in predicting later and wider mathematical achievement. </a:t>
            </a:r>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Further reading and ideas of games to play at home: </a:t>
            </a:r>
            <a:r>
              <a:rPr lang="en-GB" dirty="0" smtClean="0">
                <a:hlinkClick r:id="rId2"/>
              </a:rPr>
              <a:t>https://www.famly.co/blog/helen-williams-spatial-reasoning</a:t>
            </a:r>
            <a:endParaRPr lang="en-GB" dirty="0" smtClean="0"/>
          </a:p>
          <a:p>
            <a:pPr marL="0" indent="0">
              <a:buNone/>
            </a:pPr>
            <a:endParaRPr lang="en-GB" dirty="0"/>
          </a:p>
        </p:txBody>
      </p:sp>
      <p:pic>
        <p:nvPicPr>
          <p:cNvPr id="4098" name="Picture 2" descr="https://assets-global.website-files.com/5f903cbab2ae71f26cf02400/607dec6ded8f0de7fe1f1979_Blog-Inline-EYFS-Framework-2020-4-900x50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573016"/>
            <a:ext cx="259228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4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760"/>
            <a:ext cx="8229600" cy="1143000"/>
          </a:xfrm>
        </p:spPr>
        <p:txBody>
          <a:bodyPr/>
          <a:lstStyle/>
          <a:p>
            <a:r>
              <a:rPr lang="en-GB" u="sng" dirty="0" smtClean="0"/>
              <a:t>How we teach these concepts</a:t>
            </a:r>
            <a:endParaRPr lang="en-GB" u="sng" dirty="0"/>
          </a:p>
        </p:txBody>
      </p:sp>
      <p:sp>
        <p:nvSpPr>
          <p:cNvPr id="3" name="Content Placeholder 2"/>
          <p:cNvSpPr>
            <a:spLocks noGrp="1"/>
          </p:cNvSpPr>
          <p:nvPr>
            <p:ph idx="1"/>
          </p:nvPr>
        </p:nvSpPr>
        <p:spPr>
          <a:xfrm>
            <a:off x="395536" y="2170600"/>
            <a:ext cx="8229600" cy="4525963"/>
          </a:xfrm>
        </p:spPr>
        <p:txBody>
          <a:bodyPr>
            <a:normAutofit fontScale="92500" lnSpcReduction="20000"/>
          </a:bodyPr>
          <a:lstStyle/>
          <a:p>
            <a:pPr marL="0" indent="0">
              <a:buNone/>
            </a:pPr>
            <a:r>
              <a:rPr lang="en-GB" dirty="0" smtClean="0"/>
              <a:t>We use a mastery approach which focuses on the Concrete, Pictorial, and Abstract representations in maths (CPA). </a:t>
            </a:r>
          </a:p>
          <a:p>
            <a:pPr marL="0" indent="0">
              <a:buNone/>
            </a:pPr>
            <a:endParaRPr lang="en-GB" dirty="0"/>
          </a:p>
          <a:p>
            <a:pPr marL="0" indent="0">
              <a:buNone/>
            </a:pPr>
            <a:r>
              <a:rPr lang="en-GB" b="1" dirty="0" smtClean="0"/>
              <a:t>Concrete: </a:t>
            </a:r>
            <a:r>
              <a:rPr lang="en-GB" dirty="0" smtClean="0"/>
              <a:t>Your manipulatives/ resources that you can hold and move with your hands that represent the structure of the maths</a:t>
            </a:r>
          </a:p>
          <a:p>
            <a:pPr marL="0" indent="0">
              <a:buNone/>
            </a:pPr>
            <a:r>
              <a:rPr lang="en-GB" b="1" dirty="0" smtClean="0"/>
              <a:t>Pictorial: </a:t>
            </a:r>
            <a:r>
              <a:rPr lang="en-GB" dirty="0" smtClean="0"/>
              <a:t>Diagrams to show the structures of the maths.</a:t>
            </a:r>
          </a:p>
          <a:p>
            <a:pPr marL="0" indent="0">
              <a:buNone/>
            </a:pPr>
            <a:r>
              <a:rPr lang="en-GB" b="1" dirty="0" smtClean="0"/>
              <a:t>Abstract: </a:t>
            </a:r>
            <a:r>
              <a:rPr lang="en-GB" dirty="0" smtClean="0"/>
              <a:t>The written methods use to represent the maths. </a:t>
            </a:r>
            <a:endParaRPr lang="en-GB" dirty="0"/>
          </a:p>
        </p:txBody>
      </p:sp>
      <p:pic>
        <p:nvPicPr>
          <p:cNvPr id="7170" name="Picture 2" descr="c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78712"/>
            <a:ext cx="3168352" cy="112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 Rose Maths</a:t>
            </a:r>
            <a:endParaRPr lang="en-GB" dirty="0"/>
          </a:p>
        </p:txBody>
      </p:sp>
      <p:sp>
        <p:nvSpPr>
          <p:cNvPr id="3" name="Content Placeholder 2"/>
          <p:cNvSpPr>
            <a:spLocks noGrp="1"/>
          </p:cNvSpPr>
          <p:nvPr>
            <p:ph idx="1"/>
          </p:nvPr>
        </p:nvSpPr>
        <p:spPr/>
        <p:txBody>
          <a:bodyPr/>
          <a:lstStyle/>
          <a:p>
            <a:pPr marL="0" indent="0">
              <a:buNone/>
            </a:pPr>
            <a:r>
              <a:rPr lang="en-GB" dirty="0" smtClean="0"/>
              <a:t>The Scheme Of Learning the children will follow is White Rose Maths (which is used throughout the school). This will mean that children are immersed in the same representations in maths lessons throughout their school journey. </a:t>
            </a:r>
            <a:endParaRPr lang="en-GB" dirty="0"/>
          </a:p>
        </p:txBody>
      </p:sp>
    </p:spTree>
    <p:extLst>
      <p:ext uri="{BB962C8B-B14F-4D97-AF65-F5344CB8AC3E}">
        <p14:creationId xmlns:p14="http://schemas.microsoft.com/office/powerpoint/2010/main" val="76449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23853"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702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859</Words>
  <Application>Microsoft Office PowerPoint</Application>
  <PresentationFormat>On-screen Show (4:3)</PresentationFormat>
  <Paragraphs>65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 big change</vt:lpstr>
      <vt:lpstr>Number</vt:lpstr>
      <vt:lpstr>The Counting Principles</vt:lpstr>
      <vt:lpstr>PowerPoint Presentation</vt:lpstr>
      <vt:lpstr>Spacial Reasoning</vt:lpstr>
      <vt:lpstr>How we teach these concepts</vt:lpstr>
      <vt:lpstr>White Rose Maths</vt:lpstr>
      <vt:lpstr>PowerPoint Presentation</vt:lpstr>
      <vt:lpstr>PowerPoint Presentation</vt:lpstr>
      <vt:lpstr>PowerPoint Presentation</vt:lpstr>
      <vt:lpstr>“That’s not how I learnt to do it at school.” </vt:lpstr>
      <vt:lpstr>“I wasn’t good at maths at school, either.” </vt:lpstr>
      <vt:lpstr>“My child can already count to 100.”</vt:lpstr>
      <vt:lpstr>How can you help us? </vt:lpstr>
      <vt:lpstr>Any Questions?</vt:lpstr>
    </vt:vector>
  </TitlesOfParts>
  <Company>New Scotland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arobinson</dc:creator>
  <cp:lastModifiedBy>sdhariwal</cp:lastModifiedBy>
  <cp:revision>8</cp:revision>
  <dcterms:created xsi:type="dcterms:W3CDTF">2021-08-04T11:57:38Z</dcterms:created>
  <dcterms:modified xsi:type="dcterms:W3CDTF">2022-01-13T17:04:11Z</dcterms:modified>
</cp:coreProperties>
</file>